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1" r:id="rId1"/>
  </p:sldMasterIdLst>
  <p:notesMasterIdLst>
    <p:notesMasterId r:id="rId13"/>
  </p:notesMasterIdLst>
  <p:sldIdLst>
    <p:sldId id="259" r:id="rId2"/>
    <p:sldId id="260" r:id="rId3"/>
    <p:sldId id="261" r:id="rId4"/>
    <p:sldId id="267" r:id="rId5"/>
    <p:sldId id="268" r:id="rId6"/>
    <p:sldId id="262" r:id="rId7"/>
    <p:sldId id="269" r:id="rId8"/>
    <p:sldId id="270" r:id="rId9"/>
    <p:sldId id="264" r:id="rId10"/>
    <p:sldId id="265" r:id="rId11"/>
    <p:sldId id="266" r:id="rId12"/>
  </p:sldIdLst>
  <p:sldSz cx="9144000" cy="51482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1"/>
    <a:srgbClr val="001230"/>
    <a:srgbClr val="004266"/>
    <a:srgbClr val="47D1F7"/>
    <a:srgbClr val="40C7F5"/>
    <a:srgbClr val="00406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598" autoAdjust="0"/>
  </p:normalViewPr>
  <p:slideViewPr>
    <p:cSldViewPr>
      <p:cViewPr>
        <p:scale>
          <a:sx n="102" d="100"/>
          <a:sy n="102" d="100"/>
        </p:scale>
        <p:origin x="701" y="264"/>
      </p:cViewPr>
      <p:guideLst>
        <p:guide orient="horz" pos="1622"/>
        <p:guide pos="2880"/>
      </p:guideLst>
    </p:cSldViewPr>
  </p:slideViewPr>
  <p:notesTextViewPr>
    <p:cViewPr>
      <p:scale>
        <a:sx n="202" d="100"/>
        <a:sy n="202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3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ED047-53CF-42B9-B84A-43F7F7B0313A}" type="datetimeFigureOut">
              <a:rPr lang="en-US" altLang="en-US"/>
              <a:pPr/>
              <a:t>7/28/2021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4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95FB68-7ABD-44E2-A7C3-02AB28E00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588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909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12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4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94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62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25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80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34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370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73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FB68-7ABD-44E2-A7C3-02AB28E00DC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91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nternal_logo_widescre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9" r="41936" b="13101"/>
          <a:stretch>
            <a:fillRect/>
          </a:stretch>
        </p:blipFill>
        <p:spPr bwMode="auto">
          <a:xfrm>
            <a:off x="5029200" y="0"/>
            <a:ext cx="41148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BM_logo_blu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0" y="4446587"/>
            <a:ext cx="1017954" cy="41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98613"/>
            <a:ext cx="5029200" cy="1104900"/>
          </a:xfrm>
        </p:spPr>
        <p:txBody>
          <a:bodyPr anchor="b"/>
          <a:lstStyle>
            <a:lvl1pPr>
              <a:lnSpc>
                <a:spcPct val="90000"/>
              </a:lnSpc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17825"/>
            <a:ext cx="5029200" cy="13144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B2F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458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C548A-C91E-400F-AC49-14E472CF5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6763"/>
            <a:ext cx="2057400" cy="3832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6763"/>
            <a:ext cx="6019800" cy="3832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6186A-5AE8-409C-9707-BF8693587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64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763"/>
            <a:ext cx="8229600" cy="32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6088"/>
            <a:ext cx="1866900" cy="288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476500" y="1716088"/>
            <a:ext cx="1866900" cy="2882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7F83C-7B25-47FB-A525-3CF892C0B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1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05600" y="4727075"/>
            <a:ext cx="2133600" cy="173037"/>
          </a:xfrm>
          <a:ln/>
        </p:spPr>
        <p:txBody>
          <a:bodyPr/>
          <a:lstStyle>
            <a:lvl1pPr>
              <a:defRPr/>
            </a:lvl1pPr>
          </a:lstStyle>
          <a:p>
            <a:fld id="{A04E0539-258B-40C7-B61D-E2D328C8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98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748212"/>
            <a:ext cx="2133600" cy="173037"/>
          </a:xfrm>
          <a:ln/>
        </p:spPr>
        <p:txBody>
          <a:bodyPr/>
          <a:lstStyle>
            <a:lvl1pPr>
              <a:defRPr/>
            </a:lvl1pPr>
          </a:lstStyle>
          <a:p>
            <a:fld id="{2ACECE09-3B57-4578-8305-018CA63D2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58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6088"/>
            <a:ext cx="1866900" cy="288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716088"/>
            <a:ext cx="1866900" cy="288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9F023-E7BA-4315-BF23-D3AC85FAC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52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080B6-B9B1-4226-8E82-A0DD80D92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49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8161E-C6CD-48A3-BF0D-5EF428062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08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864D6-43C4-481C-A4A0-DFF03F27B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67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B8584-280A-4148-BD1E-A1C038FEF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4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69C51-A458-4D2D-A1D4-C09B81DAF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25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6763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6088"/>
            <a:ext cx="3886200" cy="2882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4748213"/>
            <a:ext cx="5562600" cy="173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266"/>
                </a:solidFill>
              </a:defRPr>
            </a:lvl1pPr>
          </a:lstStyle>
          <a:p>
            <a:r>
              <a:rPr lang="en-US" altLang="en-US" dirty="0"/>
              <a:t>© 2020 International Business Machines Corporation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48213"/>
            <a:ext cx="2133600" cy="1730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004266"/>
                </a:solidFill>
              </a:defRPr>
            </a:lvl1pPr>
          </a:lstStyle>
          <a:p>
            <a:fld id="{E65CCBFA-C163-426B-A99A-077054B049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457200" y="62865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32" name="Picture 8" descr="IBM_logo_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92617"/>
            <a:ext cx="688975" cy="2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266"/>
          </a:solidFill>
          <a:latin typeface="Arial" charset="0"/>
          <a:ea typeface="ＭＳ Ｐゴシック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266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3968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4266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ophirazulai/SyntheticNoisyDocsDatas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757F-47E6-46C1-ADD8-198AB1D31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Detection Masking for Improved OCR on Noisy Documents</a:t>
            </a:r>
            <a:endParaRPr lang="en-IL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E53FB-F444-48A3-837D-6B1D6CE9B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Rotman*, Ophir </a:t>
            </a:r>
            <a:r>
              <a:rPr lang="en-US" dirty="0" err="1"/>
              <a:t>Azulai</a:t>
            </a:r>
            <a:r>
              <a:rPr lang="en-US" dirty="0"/>
              <a:t>*, Inbar Shapira, Yevgeny </a:t>
            </a:r>
            <a:r>
              <a:rPr lang="en-US" dirty="0" err="1"/>
              <a:t>Burshtein</a:t>
            </a:r>
            <a:r>
              <a:rPr lang="en-US" dirty="0"/>
              <a:t>, Udi </a:t>
            </a:r>
            <a:r>
              <a:rPr lang="en-US" dirty="0" err="1"/>
              <a:t>Barzelay</a:t>
            </a:r>
            <a:endParaRPr lang="en-US" dirty="0"/>
          </a:p>
          <a:p>
            <a:r>
              <a:rPr lang="en-US" sz="700" dirty="0"/>
              <a:t> 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IBM Research AI - Haifa</a:t>
            </a:r>
            <a:endParaRPr lang="en-I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 descr="Text, logo, company name&#10;&#10;Description automatically generated">
            <a:extLst>
              <a:ext uri="{FF2B5EF4-FFF2-40B4-BE49-F238E27FC236}">
                <a16:creationId xmlns:a16="http://schemas.microsoft.com/office/drawing/2014/main" id="{ABCE4030-B152-4BF5-938B-0592E354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326731"/>
            <a:ext cx="1104900" cy="5619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CE6268-AAD4-494B-9D4F-4F20D7A78896}"/>
              </a:ext>
            </a:extLst>
          </p:cNvPr>
          <p:cNvSpPr txBox="1">
            <a:spLocks/>
          </p:cNvSpPr>
          <p:nvPr/>
        </p:nvSpPr>
        <p:spPr bwMode="auto">
          <a:xfrm>
            <a:off x="2743200" y="4326731"/>
            <a:ext cx="2667000" cy="609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kern="0" dirty="0">
                <a:solidFill>
                  <a:schemeClr val="tx2"/>
                </a:solidFill>
              </a:rPr>
              <a:t>Document Intelligence Workshop</a:t>
            </a:r>
            <a:endParaRPr lang="en-IL" sz="16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0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A11B-D0C0-4F89-9AAA-DE3004EB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4C69-A727-45F5-AD80-2CEFA2E9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E0539-258B-40C7-B61D-E2D328C8349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7B5F3-40D1-4598-B226-B9762F26B0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2256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Detection Masking for Improved OCR on Noisy Documents</a:t>
            </a:r>
            <a:endParaRPr lang="en-IL" sz="18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ABA640-EDFC-4073-82E4-DAF7AFCF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331"/>
            <a:ext cx="4495800" cy="3091657"/>
          </a:xfrm>
        </p:spPr>
        <p:txBody>
          <a:bodyPr/>
          <a:lstStyle/>
          <a:p>
            <a:r>
              <a:rPr lang="en-US" sz="1800" dirty="0"/>
              <a:t>Latin alphabet</a:t>
            </a:r>
          </a:p>
          <a:p>
            <a:endParaRPr lang="en-US" sz="1800" dirty="0"/>
          </a:p>
          <a:p>
            <a:r>
              <a:rPr lang="en-US" sz="1800" dirty="0"/>
              <a:t>Likely Natural Scene Text (NST) could achieve better performance</a:t>
            </a:r>
          </a:p>
          <a:p>
            <a:endParaRPr lang="en-US" sz="1800" dirty="0"/>
          </a:p>
          <a:p>
            <a:r>
              <a:rPr lang="en-US" sz="1800" dirty="0"/>
              <a:t>Masking is utilized mostly for context; a designated OCR might be able to overcome the benefits</a:t>
            </a:r>
            <a:endParaRPr lang="en-IL" sz="1800" dirty="0"/>
          </a:p>
        </p:txBody>
      </p:sp>
      <p:pic>
        <p:nvPicPr>
          <p:cNvPr id="11" name="Picture 10" descr="Raindrops on a window&#10;&#10;Description automatically generated">
            <a:extLst>
              <a:ext uri="{FF2B5EF4-FFF2-40B4-BE49-F238E27FC236}">
                <a16:creationId xmlns:a16="http://schemas.microsoft.com/office/drawing/2014/main" id="{DBCFAE4C-64FD-4F50-8AAC-63679AB98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200" y="762794"/>
            <a:ext cx="1512000" cy="151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2B2C75-78B6-4E17-9C8B-B51213D57B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00" t="30168" r="22333" b="8320"/>
          <a:stretch/>
        </p:blipFill>
        <p:spPr>
          <a:xfrm>
            <a:off x="6819900" y="2366675"/>
            <a:ext cx="1905000" cy="1357073"/>
          </a:xfrm>
          <a:prstGeom prst="rect">
            <a:avLst/>
          </a:prstGeom>
        </p:spPr>
      </p:pic>
      <p:pic>
        <p:nvPicPr>
          <p:cNvPr id="15" name="Picture 14" descr="Table&#10;&#10;Description automatically generated with medium confidence">
            <a:extLst>
              <a:ext uri="{FF2B5EF4-FFF2-40B4-BE49-F238E27FC236}">
                <a16:creationId xmlns:a16="http://schemas.microsoft.com/office/drawing/2014/main" id="{B8953E73-E45A-48C0-B4BE-214879857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846167"/>
            <a:ext cx="3886200" cy="12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A11B-D0C0-4F89-9AAA-DE3004EB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4C69-A727-45F5-AD80-2CEFA2E9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E0539-258B-40C7-B61D-E2D328C8349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7B5F3-40D1-4598-B226-B9762F26B0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2256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Detection Masking for Improved OCR on Noisy Documents</a:t>
            </a:r>
            <a:endParaRPr lang="en-IL" sz="18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B8883-F3C9-483B-A751-77AA9547B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117724"/>
            <a:ext cx="2819400" cy="28194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104EEB-BC1B-454C-A67C-C9ABB70E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6088"/>
            <a:ext cx="4953000" cy="2882900"/>
          </a:xfrm>
        </p:spPr>
        <p:txBody>
          <a:bodyPr/>
          <a:lstStyle/>
          <a:p>
            <a:r>
              <a:rPr lang="en-US" sz="1800" dirty="0"/>
              <a:t>A new hard-negative synthesized document dataset</a:t>
            </a:r>
            <a:br>
              <a:rPr lang="en-US" sz="1800" dirty="0"/>
            </a:br>
            <a:r>
              <a:rPr lang="en-US" sz="1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https://github.com/ophirazulai/SyntheticNoisyDocsDataset</a:t>
            </a:r>
            <a:endParaRPr lang="en-US" sz="14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/>
              <a:t>Widely applicable masking technique</a:t>
            </a:r>
          </a:p>
          <a:p>
            <a:r>
              <a:rPr lang="en-US" sz="1800" dirty="0"/>
              <a:t>More details in the paper</a:t>
            </a:r>
          </a:p>
          <a:p>
            <a:endParaRPr lang="en-US" sz="1800" dirty="0"/>
          </a:p>
          <a:p>
            <a:r>
              <a:rPr lang="en-US" sz="1800" dirty="0"/>
              <a:t>Questions?</a:t>
            </a:r>
            <a:endParaRPr lang="en-IL" sz="1800" dirty="0"/>
          </a:p>
        </p:txBody>
      </p:sp>
    </p:spTree>
    <p:extLst>
      <p:ext uri="{BB962C8B-B14F-4D97-AF65-F5344CB8AC3E}">
        <p14:creationId xmlns:p14="http://schemas.microsoft.com/office/powerpoint/2010/main" val="159335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A11B-D0C0-4F89-9AAA-DE3004EB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OCR for Noisy Documents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4C69-A727-45F5-AD80-2CEFA2E9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E0539-258B-40C7-B61D-E2D328C8349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7B5F3-40D1-4598-B226-B9762F26B0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2256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Detection Masking for Improved OCR on Noisy Documents</a:t>
            </a:r>
            <a:endParaRPr lang="en-IL" sz="18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27FA0A-5A76-459D-91B7-57BD4FB89047}"/>
              </a:ext>
            </a:extLst>
          </p:cNvPr>
          <p:cNvSpPr txBox="1">
            <a:spLocks/>
          </p:cNvSpPr>
          <p:nvPr/>
        </p:nvSpPr>
        <p:spPr bwMode="auto">
          <a:xfrm>
            <a:off x="4718571" y="3106663"/>
            <a:ext cx="4196829" cy="175346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66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396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426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Commodity OCR engines exhibits degraded results on noisy documents – scanning artifacts, lines or non-textual elements such as logos, figures, and graphical elements</a:t>
            </a:r>
            <a:endParaRPr lang="en-IL" sz="1800" kern="0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844DC16-F833-4F06-8B29-DE5E74D1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1288"/>
            <a:ext cx="3886200" cy="1383903"/>
          </a:xfrm>
        </p:spPr>
        <p:txBody>
          <a:bodyPr/>
          <a:lstStyle/>
          <a:p>
            <a:r>
              <a:rPr lang="en-US" sz="1800" kern="0" dirty="0"/>
              <a:t>Optical Character Recognition (OCR) is a cornerstone technology for information extraction from documents</a:t>
            </a:r>
          </a:p>
        </p:txBody>
      </p:sp>
      <p:pic>
        <p:nvPicPr>
          <p:cNvPr id="37" name="Picture 36" descr="Table&#10;&#10;Description automatically generated">
            <a:extLst>
              <a:ext uri="{FF2B5EF4-FFF2-40B4-BE49-F238E27FC236}">
                <a16:creationId xmlns:a16="http://schemas.microsoft.com/office/drawing/2014/main" id="{C29C57B7-F939-4577-95F7-3895AD78C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56" t="47340" r="15675" b="46685"/>
          <a:stretch/>
        </p:blipFill>
        <p:spPr>
          <a:xfrm>
            <a:off x="4572000" y="2041599"/>
            <a:ext cx="4294189" cy="9361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3" name="Picture 4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73EBCFC-C8BC-49FF-952E-E9CF392037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1" t="76011" r="6765" b="13814"/>
          <a:stretch/>
        </p:blipFill>
        <p:spPr>
          <a:xfrm>
            <a:off x="4572000" y="1278731"/>
            <a:ext cx="4267200" cy="6344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1" name="Picture 50" descr="Text&#10;&#10;Description automatically generated">
            <a:extLst>
              <a:ext uri="{FF2B5EF4-FFF2-40B4-BE49-F238E27FC236}">
                <a16:creationId xmlns:a16="http://schemas.microsoft.com/office/drawing/2014/main" id="{55219A49-9D86-4E0D-9C63-4153D402E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3" t="4117" r="73243" b="77141"/>
          <a:stretch/>
        </p:blipFill>
        <p:spPr>
          <a:xfrm>
            <a:off x="2743200" y="2940637"/>
            <a:ext cx="1676400" cy="16729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3" name="Picture 52" descr="Table&#10;&#10;Description automatically generated">
            <a:extLst>
              <a:ext uri="{FF2B5EF4-FFF2-40B4-BE49-F238E27FC236}">
                <a16:creationId xmlns:a16="http://schemas.microsoft.com/office/drawing/2014/main" id="{AC772FFD-80E0-4FD3-A700-ABD2760126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1" t="17437" r="56196" b="66996"/>
          <a:stretch/>
        </p:blipFill>
        <p:spPr>
          <a:xfrm>
            <a:off x="233010" y="2935288"/>
            <a:ext cx="2357790" cy="171283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382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A11B-D0C0-4F89-9AAA-DE3004EB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4C69-A727-45F5-AD80-2CEFA2E9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E0539-258B-40C7-B61D-E2D328C83491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7B5F3-40D1-4598-B226-B9762F26B0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2256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Detection Masking for Improved OCR on Noisy Documents</a:t>
            </a:r>
            <a:endParaRPr lang="en-IL" sz="18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82C20AF-E92B-4C4B-AE7B-371FF63856D0}"/>
              </a:ext>
            </a:extLst>
          </p:cNvPr>
          <p:cNvSpPr txBox="1">
            <a:spLocks/>
          </p:cNvSpPr>
          <p:nvPr/>
        </p:nvSpPr>
        <p:spPr bwMode="auto">
          <a:xfrm>
            <a:off x="457200" y="1429507"/>
            <a:ext cx="8153400" cy="19828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66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396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426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We propose a system to improve OCR results on degraded documents</a:t>
            </a:r>
          </a:p>
          <a:p>
            <a:pPr lvl="1"/>
            <a:r>
              <a:rPr lang="en-US" sz="1800" kern="0" dirty="0"/>
              <a:t>A new data synthesis approach with a hard-negative component</a:t>
            </a:r>
          </a:p>
          <a:p>
            <a:pPr lvl="1"/>
            <a:r>
              <a:rPr lang="en-US" sz="1800" kern="0" dirty="0"/>
              <a:t>Designated U-Net architecture for efficient detection in noisy documents</a:t>
            </a:r>
          </a:p>
          <a:p>
            <a:pPr lvl="1"/>
            <a:r>
              <a:rPr lang="en-US" sz="1800" kern="0" dirty="0"/>
              <a:t>Masking formulation to apply off-the-shelf OCR in a robust fashion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E52E043E-86F6-43A9-9C77-C9983A0C6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336667"/>
            <a:ext cx="8273342" cy="1599664"/>
          </a:xfrm>
        </p:spPr>
      </p:pic>
    </p:spTree>
    <p:extLst>
      <p:ext uri="{BB962C8B-B14F-4D97-AF65-F5344CB8AC3E}">
        <p14:creationId xmlns:p14="http://schemas.microsoft.com/office/powerpoint/2010/main" val="265987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A11B-D0C0-4F89-9AAA-DE3004EB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Synthesis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4C69-A727-45F5-AD80-2CEFA2E9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E0539-258B-40C7-B61D-E2D328C83491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7B5F3-40D1-4598-B226-B9762F26B0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2256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Detection Masking for Improved OCR on Noisy Documents</a:t>
            </a:r>
            <a:endParaRPr lang="en-IL" sz="18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82C20AF-E92B-4C4B-AE7B-371FF63856D0}"/>
              </a:ext>
            </a:extLst>
          </p:cNvPr>
          <p:cNvSpPr txBox="1">
            <a:spLocks/>
          </p:cNvSpPr>
          <p:nvPr/>
        </p:nvSpPr>
        <p:spPr bwMode="auto">
          <a:xfrm>
            <a:off x="457200" y="1429507"/>
            <a:ext cx="4572000" cy="31258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66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396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426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>
                <a:solidFill>
                  <a:srgbClr val="FF0000"/>
                </a:solidFill>
              </a:rPr>
              <a:t>Hard-Negative samples</a:t>
            </a:r>
          </a:p>
          <a:p>
            <a:r>
              <a:rPr lang="en-US" sz="1800" kern="0" dirty="0"/>
              <a:t>Backgrounds: plain, texture, natural image</a:t>
            </a:r>
          </a:p>
          <a:p>
            <a:r>
              <a:rPr lang="en-US" sz="1800" kern="0" dirty="0"/>
              <a:t>20% unique fonts</a:t>
            </a:r>
          </a:p>
          <a:p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</a:rPr>
              <a:t>Aggregated character-level ground truth</a:t>
            </a:r>
          </a:p>
          <a:p>
            <a:r>
              <a:rPr lang="en-US" sz="1800" kern="0" dirty="0"/>
              <a:t>Font-level noise: speckled, binarized, spatial distortions</a:t>
            </a:r>
          </a:p>
          <a:p>
            <a:r>
              <a:rPr lang="en-US" sz="1800" kern="0" dirty="0"/>
              <a:t>Small rotations + blur/compression/down-sampling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1858E8A1-BF1A-4689-B8EC-E3B27DFB9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446" y="762794"/>
            <a:ext cx="1508954" cy="150895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1" name="Picture 20" descr="Raindrops on a window&#10;&#10;Description automatically generated">
            <a:extLst>
              <a:ext uri="{FF2B5EF4-FFF2-40B4-BE49-F238E27FC236}">
                <a16:creationId xmlns:a16="http://schemas.microsoft.com/office/drawing/2014/main" id="{6887912D-B46F-436C-9B00-B729AC70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200" y="762794"/>
            <a:ext cx="1512000" cy="151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3" name="Picture 2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04D4D92-D4D8-4997-80D4-E7C6EC3FC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441611"/>
            <a:ext cx="2086168" cy="126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20AD8B-0887-439E-8BE5-35E3F625B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3811872"/>
            <a:ext cx="2086168" cy="126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403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A11B-D0C0-4F89-9AAA-DE3004EB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Synthesis – Examples 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4C69-A727-45F5-AD80-2CEFA2E9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E0539-258B-40C7-B61D-E2D328C83491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7B5F3-40D1-4598-B226-B9762F26B0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2256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Detection Masking for Improved OCR on Noisy Documents</a:t>
            </a:r>
            <a:endParaRPr lang="en-IL" sz="18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564D30C0-A414-4077-A99E-D6FFBCF94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659731"/>
            <a:ext cx="2882900" cy="2882900"/>
          </a:xfrm>
        </p:spPr>
      </p:pic>
      <p:pic>
        <p:nvPicPr>
          <p:cNvPr id="11" name="Picture 10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EA3F4ED5-7C0A-4EF9-9CDD-02F3BB423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50" y="1659731"/>
            <a:ext cx="2882900" cy="28829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3981547-660A-4F76-8FB7-6A0E95CB2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659731"/>
            <a:ext cx="2882900" cy="2892038"/>
          </a:xfrm>
          <a:prstGeom prst="rect">
            <a:avLst/>
          </a:prstGeom>
        </p:spPr>
      </p:pic>
      <p:pic>
        <p:nvPicPr>
          <p:cNvPr id="10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E86608F7-16CC-4712-846F-8ECFCA606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08700" y="1649412"/>
            <a:ext cx="2882900" cy="28829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909D1D66-99FF-4BC8-91E3-4ECFE3833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150" y="1649412"/>
            <a:ext cx="2882900" cy="28829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C2865B2-8004-4612-AE56-9D0D73EC9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649412"/>
            <a:ext cx="2882900" cy="28920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069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A11B-D0C0-4F89-9AAA-DE3004EB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Network Masking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4C69-A727-45F5-AD80-2CEFA2E9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E0539-258B-40C7-B61D-E2D328C8349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7B5F3-40D1-4598-B226-B9762F26B0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2256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Detection Masking for Improved OCR on Noisy Documents</a:t>
            </a:r>
            <a:endParaRPr lang="en-IL" sz="18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844DC16-F833-4F06-8B29-DE5E74D1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7" y="1507331"/>
            <a:ext cx="5261813" cy="3124202"/>
          </a:xfrm>
        </p:spPr>
        <p:txBody>
          <a:bodyPr/>
          <a:lstStyle/>
          <a:p>
            <a:pPr marL="144000" indent="-144000">
              <a:spcAft>
                <a:spcPts val="600"/>
              </a:spcAft>
            </a:pPr>
            <a:r>
              <a:rPr lang="en-US" sz="1800" dirty="0"/>
              <a:t>U-Net architecture trained on hard-negative synthesized dataset</a:t>
            </a:r>
          </a:p>
          <a:p>
            <a:pPr marL="144000" indent="-144000">
              <a:spcAft>
                <a:spcPts val="600"/>
              </a:spcAft>
            </a:pPr>
            <a:r>
              <a:rPr lang="en-US" sz="1800" dirty="0"/>
              <a:t>Document is masked in areas not detected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CF9E31-8F22-4858-AC34-11A974F02419}"/>
              </a:ext>
            </a:extLst>
          </p:cNvPr>
          <p:cNvGrpSpPr/>
          <p:nvPr/>
        </p:nvGrpSpPr>
        <p:grpSpPr>
          <a:xfrm>
            <a:off x="381000" y="2955131"/>
            <a:ext cx="7509122" cy="1905000"/>
            <a:chOff x="476250" y="3031869"/>
            <a:chExt cx="6305550" cy="1599664"/>
          </a:xfrm>
        </p:grpSpPr>
        <p:pic>
          <p:nvPicPr>
            <p:cNvPr id="37" name="Content Placeholder 7" descr="Diagram&#10;&#10;Description automatically generated">
              <a:extLst>
                <a:ext uri="{FF2B5EF4-FFF2-40B4-BE49-F238E27FC236}">
                  <a16:creationId xmlns:a16="http://schemas.microsoft.com/office/drawing/2014/main" id="{7AB4C68A-69D6-4659-879C-494F30D48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5627"/>
            <a:stretch/>
          </p:blipFill>
          <p:spPr bwMode="auto">
            <a:xfrm>
              <a:off x="476250" y="3031869"/>
              <a:ext cx="6153150" cy="1599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FB2A96-5E38-43C8-85D2-9DA74C298DEE}"/>
                </a:ext>
              </a:extLst>
            </p:cNvPr>
            <p:cNvSpPr/>
            <p:nvPr/>
          </p:nvSpPr>
          <p:spPr>
            <a:xfrm>
              <a:off x="5867400" y="3107531"/>
              <a:ext cx="914400" cy="112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</p:grpSp>
    </p:spTree>
    <p:extLst>
      <p:ext uri="{BB962C8B-B14F-4D97-AF65-F5344CB8AC3E}">
        <p14:creationId xmlns:p14="http://schemas.microsoft.com/office/powerpoint/2010/main" val="189573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A11B-D0C0-4F89-9AAA-DE3004EB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Network Masking - Examples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4C69-A727-45F5-AD80-2CEFA2E9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E0539-258B-40C7-B61D-E2D328C8349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7B5F3-40D1-4598-B226-B9762F26B0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2256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Detection Masking for Improved OCR on Noisy Documents</a:t>
            </a:r>
            <a:endParaRPr lang="en-IL" sz="18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 descr="A close-up of a paper&#10;&#10;Description automatically generated with low confidence">
            <a:extLst>
              <a:ext uri="{FF2B5EF4-FFF2-40B4-BE49-F238E27FC236}">
                <a16:creationId xmlns:a16="http://schemas.microsoft.com/office/drawing/2014/main" id="{E8472E5A-2D5A-436C-A3D3-301821481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665" y="1255395"/>
            <a:ext cx="2823917" cy="3690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0" name="Picture 9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67128724-2ED4-4836-A939-D99D4207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55395"/>
            <a:ext cx="2822448" cy="368808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4787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A11B-D0C0-4F89-9AAA-DE3004EB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Network Masking - Examples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4C69-A727-45F5-AD80-2CEFA2E9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E0539-258B-40C7-B61D-E2D328C8349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7B5F3-40D1-4598-B226-B9762F26B0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2256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Detection Masking for Improved OCR on Noisy Documents</a:t>
            </a:r>
            <a:endParaRPr lang="en-IL" sz="18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11" descr="A picture containing text, nature, rain&#10;&#10;Description automatically generated">
            <a:extLst>
              <a:ext uri="{FF2B5EF4-FFF2-40B4-BE49-F238E27FC236}">
                <a16:creationId xmlns:a16="http://schemas.microsoft.com/office/drawing/2014/main" id="{B817AE75-10C3-48CD-934A-1351DFA0E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21" t="4117" r="12324" b="36678"/>
          <a:stretch/>
        </p:blipFill>
        <p:spPr>
          <a:xfrm>
            <a:off x="152400" y="1261270"/>
            <a:ext cx="1937250" cy="3690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19E439BA-3638-4B79-B305-DCDBCBAE4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21" t="4117" r="12324" b="36678"/>
          <a:stretch/>
        </p:blipFill>
        <p:spPr>
          <a:xfrm>
            <a:off x="2209800" y="1261270"/>
            <a:ext cx="1937249" cy="3690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6" name="Picture 15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57D3BAE5-F549-467D-A8E5-A9F475FFB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396" y="1261270"/>
            <a:ext cx="1281804" cy="3690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8" name="Picture 17" descr="A close-up of a paper&#10;&#10;Description automatically generated with low confidence">
            <a:extLst>
              <a:ext uri="{FF2B5EF4-FFF2-40B4-BE49-F238E27FC236}">
                <a16:creationId xmlns:a16="http://schemas.microsoft.com/office/drawing/2014/main" id="{BA7F1566-435B-4627-841F-7322C75486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201" y="1261270"/>
            <a:ext cx="1281804" cy="3690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2623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A11B-D0C0-4F89-9AAA-DE3004EB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4C69-A727-45F5-AD80-2CEFA2E94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E0539-258B-40C7-B61D-E2D328C8349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37B5F3-40D1-4598-B226-B9762F26B0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2256"/>
            <a:ext cx="8229600" cy="3206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2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Detection Masking for Improved OCR on Noisy Documents</a:t>
            </a:r>
            <a:endParaRPr lang="en-IL" sz="1800" kern="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844DC16-F833-4F06-8B29-DE5E74D1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7434"/>
            <a:ext cx="3657601" cy="1146650"/>
          </a:xfrm>
        </p:spPr>
        <p:txBody>
          <a:bodyPr/>
          <a:lstStyle/>
          <a:p>
            <a:r>
              <a:rPr lang="en-US" sz="1800" dirty="0"/>
              <a:t>SROIE (ICDAR19 – 1064 scanned receipts)</a:t>
            </a:r>
          </a:p>
          <a:p>
            <a:r>
              <a:rPr lang="en-US" sz="1800" dirty="0"/>
              <a:t>Tesseract</a:t>
            </a:r>
            <a:endParaRPr lang="en-IL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812FC6-6ED5-4936-A9DF-DCDE04613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1" t="24476" r="14166" b="30740"/>
          <a:stretch/>
        </p:blipFill>
        <p:spPr>
          <a:xfrm>
            <a:off x="1019175" y="2581728"/>
            <a:ext cx="6705600" cy="2303462"/>
          </a:xfrm>
          <a:prstGeom prst="rect">
            <a:avLst/>
          </a:prstGeom>
        </p:spPr>
      </p:pic>
      <p:sp>
        <p:nvSpPr>
          <p:cNvPr id="12" name="Content Placeholder 33">
            <a:extLst>
              <a:ext uri="{FF2B5EF4-FFF2-40B4-BE49-F238E27FC236}">
                <a16:creationId xmlns:a16="http://schemas.microsoft.com/office/drawing/2014/main" id="{CF68D5D6-200B-438E-A493-ED0CC7C8F6BC}"/>
              </a:ext>
            </a:extLst>
          </p:cNvPr>
          <p:cNvSpPr txBox="1">
            <a:spLocks/>
          </p:cNvSpPr>
          <p:nvPr/>
        </p:nvSpPr>
        <p:spPr bwMode="auto">
          <a:xfrm>
            <a:off x="4543425" y="1247434"/>
            <a:ext cx="4143375" cy="1146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66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396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426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Comparison to DDI-100 dataset</a:t>
            </a:r>
          </a:p>
          <a:p>
            <a:r>
              <a:rPr lang="en-US" sz="1800" kern="0" dirty="0"/>
              <a:t>Comparison to two SOTA text detectors</a:t>
            </a:r>
            <a:endParaRPr lang="en-IL" sz="1800" kern="0" dirty="0"/>
          </a:p>
        </p:txBody>
      </p:sp>
    </p:spTree>
    <p:extLst>
      <p:ext uri="{BB962C8B-B14F-4D97-AF65-F5344CB8AC3E}">
        <p14:creationId xmlns:p14="http://schemas.microsoft.com/office/powerpoint/2010/main" val="1842171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3">
      <a:dk1>
        <a:srgbClr val="004266"/>
      </a:dk1>
      <a:lt1>
        <a:srgbClr val="FFFFFF"/>
      </a:lt1>
      <a:dk2>
        <a:srgbClr val="000000"/>
      </a:dk2>
      <a:lt2>
        <a:srgbClr val="808080"/>
      </a:lt2>
      <a:accent1>
        <a:srgbClr val="00B2F2"/>
      </a:accent1>
      <a:accent2>
        <a:srgbClr val="6BC72B"/>
      </a:accent2>
      <a:accent3>
        <a:srgbClr val="FFFFFF"/>
      </a:accent3>
      <a:accent4>
        <a:srgbClr val="003756"/>
      </a:accent4>
      <a:accent5>
        <a:srgbClr val="AAD5F7"/>
      </a:accent5>
      <a:accent6>
        <a:srgbClr val="60B426"/>
      </a:accent6>
      <a:hlink>
        <a:srgbClr val="00B040"/>
      </a:hlink>
      <a:folHlink>
        <a:srgbClr val="004069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4266"/>
        </a:dk1>
        <a:lt1>
          <a:srgbClr val="FFFFFF"/>
        </a:lt1>
        <a:dk2>
          <a:srgbClr val="000000"/>
        </a:dk2>
        <a:lt2>
          <a:srgbClr val="808080"/>
        </a:lt2>
        <a:accent1>
          <a:srgbClr val="00B2F2"/>
        </a:accent1>
        <a:accent2>
          <a:srgbClr val="6BC72B"/>
        </a:accent2>
        <a:accent3>
          <a:srgbClr val="FFFFFF"/>
        </a:accent3>
        <a:accent4>
          <a:srgbClr val="003756"/>
        </a:accent4>
        <a:accent5>
          <a:srgbClr val="AAD5F7"/>
        </a:accent5>
        <a:accent6>
          <a:srgbClr val="60B426"/>
        </a:accent6>
        <a:hlink>
          <a:srgbClr val="00B040"/>
        </a:hlink>
        <a:folHlink>
          <a:srgbClr val="0040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15263</TotalTime>
  <Words>364</Words>
  <Application>Microsoft Office PowerPoint</Application>
  <PresentationFormat>Custom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Custom Design</vt:lpstr>
      <vt:lpstr>Detection Masking for Improved OCR on Noisy Documents</vt:lpstr>
      <vt:lpstr>OCR for Noisy Documents</vt:lpstr>
      <vt:lpstr>Overview</vt:lpstr>
      <vt:lpstr>Data Synthesis</vt:lpstr>
      <vt:lpstr>Data Synthesis – Examples </vt:lpstr>
      <vt:lpstr>Detection Network Masking</vt:lpstr>
      <vt:lpstr>Detection Network Masking - Examples</vt:lpstr>
      <vt:lpstr>Detection Network Masking - Examples</vt:lpstr>
      <vt:lpstr>Experiments</vt:lpstr>
      <vt:lpstr>Limitations</vt:lpstr>
      <vt:lpstr>Conclusions</vt:lpstr>
    </vt:vector>
  </TitlesOfParts>
  <Company>VSA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lsadler</dc:creator>
  <cp:lastModifiedBy>Daniel N Rotman</cp:lastModifiedBy>
  <cp:revision>186</cp:revision>
  <dcterms:created xsi:type="dcterms:W3CDTF">2014-02-19T16:27:13Z</dcterms:created>
  <dcterms:modified xsi:type="dcterms:W3CDTF">2021-07-28T23:05:31Z</dcterms:modified>
</cp:coreProperties>
</file>